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10287000" cx="18288000"/>
  <p:notesSz cx="6858000" cy="9144000"/>
  <p:embeddedFontLst>
    <p:embeddedFont>
      <p:font typeface="Alegreya Sans"/>
      <p:regular r:id="rId13"/>
      <p:bold r:id="rId14"/>
      <p:italic r:id="rId15"/>
      <p:boldItalic r:id="rId16"/>
    </p:embeddedFont>
    <p:embeddedFont>
      <p:font typeface="Alegreya Sans Medium"/>
      <p:regular r:id="rId17"/>
      <p:bold r:id="rId18"/>
      <p:italic r:id="rId19"/>
      <p:boldItalic r:id="rId20"/>
    </p:embeddedFont>
    <p:embeddedFont>
      <p:font typeface="Merriweather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64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6480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legreyaSansMedium-boldItalic.fntdata"/><Relationship Id="rId11" Type="http://schemas.openxmlformats.org/officeDocument/2006/relationships/slide" Target="slides/slide6.xml"/><Relationship Id="rId22" Type="http://schemas.openxmlformats.org/officeDocument/2006/relationships/font" Target="fonts/Merriweather-bold.fntdata"/><Relationship Id="rId10" Type="http://schemas.openxmlformats.org/officeDocument/2006/relationships/slide" Target="slides/slide5.xml"/><Relationship Id="rId21" Type="http://schemas.openxmlformats.org/officeDocument/2006/relationships/font" Target="fonts/Merriweather-regular.fntdata"/><Relationship Id="rId13" Type="http://schemas.openxmlformats.org/officeDocument/2006/relationships/font" Target="fonts/AlegreyaSans-regular.fntdata"/><Relationship Id="rId24" Type="http://schemas.openxmlformats.org/officeDocument/2006/relationships/font" Target="fonts/Merriweather-boldItalic.fntdata"/><Relationship Id="rId12" Type="http://schemas.openxmlformats.org/officeDocument/2006/relationships/slide" Target="slides/slide7.xml"/><Relationship Id="rId23" Type="http://schemas.openxmlformats.org/officeDocument/2006/relationships/font" Target="fonts/Merriweather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AlegreyaSans-italic.fntdata"/><Relationship Id="rId14" Type="http://schemas.openxmlformats.org/officeDocument/2006/relationships/font" Target="fonts/AlegreyaSans-bold.fntdata"/><Relationship Id="rId17" Type="http://schemas.openxmlformats.org/officeDocument/2006/relationships/font" Target="fonts/AlegreyaSansMedium-regular.fntdata"/><Relationship Id="rId16" Type="http://schemas.openxmlformats.org/officeDocument/2006/relationships/font" Target="fonts/AlegreyaSans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AlegreyaSansMedium-italic.fntdata"/><Relationship Id="rId6" Type="http://schemas.openxmlformats.org/officeDocument/2006/relationships/slide" Target="slides/slide1.xml"/><Relationship Id="rId18" Type="http://schemas.openxmlformats.org/officeDocument/2006/relationships/font" Target="fonts/AlegreyaSansMedium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png>
</file>

<file path=ppt/media/image4.jpg>
</file>

<file path=ppt/media/image5.png>
</file>

<file path=ppt/media/image6.gif>
</file>

<file path=ppt/media/image7.pn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2" name="Google Shape;82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4" name="Google Shape;94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4" name="Google Shape;114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f2448bb420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4" name="Google Shape;124;g1f2448bb420_1_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4" name="Google Shape;134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f2448bb420_1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8" name="Google Shape;158;g1f2448bb420_1_12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82" name="Google Shape;182;p3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gif"/><Relationship Id="rId4" Type="http://schemas.openxmlformats.org/officeDocument/2006/relationships/image" Target="../media/image6.gif"/><Relationship Id="rId5" Type="http://schemas.openxmlformats.org/officeDocument/2006/relationships/image" Target="../media/image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BE8E2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/>
        </p:nvSpPr>
        <p:spPr>
          <a:xfrm>
            <a:off x="7660033" y="481012"/>
            <a:ext cx="2967900" cy="3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99"/>
              <a:buFont typeface="Arial"/>
              <a:buNone/>
            </a:pPr>
            <a:r>
              <a:rPr lang="en-US" sz="2599">
                <a:latin typeface="Alegreya Sans Medium"/>
                <a:ea typeface="Alegreya Sans Medium"/>
                <a:cs typeface="Alegreya Sans Medium"/>
                <a:sym typeface="Alegreya Sans Medium"/>
              </a:rPr>
              <a:t>Internet Of Things Lab</a:t>
            </a:r>
            <a:endParaRPr b="0" i="0" sz="1400" u="none" cap="none" strike="noStrike">
              <a:solidFill>
                <a:srgbClr val="000000"/>
              </a:solidFill>
              <a:latin typeface="Alegreya Sans Medium"/>
              <a:ea typeface="Alegreya Sans Medium"/>
              <a:cs typeface="Alegreya Sans Medium"/>
              <a:sym typeface="Alegreya Sans Medium"/>
            </a:endParaRPr>
          </a:p>
        </p:txBody>
      </p:sp>
      <p:cxnSp>
        <p:nvCxnSpPr>
          <p:cNvPr id="85" name="Google Shape;85;p13"/>
          <p:cNvCxnSpPr/>
          <p:nvPr/>
        </p:nvCxnSpPr>
        <p:spPr>
          <a:xfrm>
            <a:off x="8495771" y="1214438"/>
            <a:ext cx="1296457" cy="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6" name="Google Shape;86;p13"/>
          <p:cNvSpPr txBox="1"/>
          <p:nvPr/>
        </p:nvSpPr>
        <p:spPr>
          <a:xfrm>
            <a:off x="14259505" y="9530172"/>
            <a:ext cx="2999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2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99"/>
              <a:buFont typeface="Arial"/>
              <a:buNone/>
            </a:pPr>
            <a:r>
              <a:rPr lang="en-US" sz="1999">
                <a:latin typeface="Alegreya Sans Medium"/>
                <a:ea typeface="Alegreya Sans Medium"/>
                <a:cs typeface="Alegreya Sans Medium"/>
                <a:sym typeface="Alegreya Sans Medium"/>
              </a:rPr>
              <a:t>Dr. Vijay Bhaskar Semval</a:t>
            </a:r>
            <a:endParaRPr b="0" i="0" sz="1400" u="none" cap="none" strike="noStrike">
              <a:solidFill>
                <a:srgbClr val="000000"/>
              </a:solidFill>
              <a:latin typeface="Alegreya Sans Medium"/>
              <a:ea typeface="Alegreya Sans Medium"/>
              <a:cs typeface="Alegreya Sans Medium"/>
              <a:sym typeface="Alegreya Sans Medium"/>
            </a:endParaRPr>
          </a:p>
        </p:txBody>
      </p:sp>
      <p:sp>
        <p:nvSpPr>
          <p:cNvPr id="87" name="Google Shape;87;p13"/>
          <p:cNvSpPr txBox="1"/>
          <p:nvPr/>
        </p:nvSpPr>
        <p:spPr>
          <a:xfrm>
            <a:off x="1028700" y="9530172"/>
            <a:ext cx="2999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99"/>
              <a:buFont typeface="Arial"/>
              <a:buNone/>
            </a:pPr>
            <a:r>
              <a:rPr lang="en-US" sz="1999">
                <a:latin typeface="Alegreya Sans Medium"/>
                <a:ea typeface="Alegreya Sans Medium"/>
                <a:cs typeface="Alegreya Sans Medium"/>
                <a:sym typeface="Alegreya Sans Medium"/>
              </a:rPr>
              <a:t>15/02/23</a:t>
            </a:r>
            <a:endParaRPr b="0" i="0" sz="1400" u="none" cap="none" strike="noStrike">
              <a:solidFill>
                <a:srgbClr val="000000"/>
              </a:solidFill>
              <a:latin typeface="Alegreya Sans Medium"/>
              <a:ea typeface="Alegreya Sans Medium"/>
              <a:cs typeface="Alegreya Sans Medium"/>
              <a:sym typeface="Alegreya Sans Medium"/>
            </a:endParaRPr>
          </a:p>
        </p:txBody>
      </p:sp>
      <p:cxnSp>
        <p:nvCxnSpPr>
          <p:cNvPr id="88" name="Google Shape;88;p13"/>
          <p:cNvCxnSpPr/>
          <p:nvPr/>
        </p:nvCxnSpPr>
        <p:spPr>
          <a:xfrm>
            <a:off x="0" y="9144000"/>
            <a:ext cx="182880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9" name="Google Shape;89;p13"/>
          <p:cNvCxnSpPr/>
          <p:nvPr/>
        </p:nvCxnSpPr>
        <p:spPr>
          <a:xfrm>
            <a:off x="0" y="2783441"/>
            <a:ext cx="182880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0" name="Google Shape;90;p13"/>
          <p:cNvSpPr txBox="1"/>
          <p:nvPr/>
        </p:nvSpPr>
        <p:spPr>
          <a:xfrm>
            <a:off x="6082175" y="1430850"/>
            <a:ext cx="61236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lang="en-US" sz="6500">
                <a:latin typeface="Merriweather"/>
                <a:ea typeface="Merriweather"/>
                <a:cs typeface="Merriweather"/>
                <a:sym typeface="Merriweather"/>
              </a:rPr>
              <a:t>Raspberry Pi 4</a:t>
            </a:r>
            <a:endParaRPr b="0" i="0" sz="1400" u="none" cap="none" strike="noStrike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91" name="Google Shape;91;p13"/>
          <p:cNvPicPr preferRelativeResize="0"/>
          <p:nvPr/>
        </p:nvPicPr>
        <p:blipFill rotWithShape="1">
          <a:blip r:embed="rId3">
            <a:alphaModFix/>
          </a:blip>
          <a:srcRect b="7752" l="0" r="0" t="16016"/>
          <a:stretch/>
        </p:blipFill>
        <p:spPr>
          <a:xfrm>
            <a:off x="2886275" y="2783450"/>
            <a:ext cx="12515501" cy="6360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BE8E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4"/>
          <p:cNvSpPr txBox="1"/>
          <p:nvPr/>
        </p:nvSpPr>
        <p:spPr>
          <a:xfrm>
            <a:off x="1222575" y="741250"/>
            <a:ext cx="8439300" cy="24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lang="en-US" sz="6900">
                <a:latin typeface="Merriweather"/>
                <a:ea typeface="Merriweather"/>
                <a:cs typeface="Merriweather"/>
                <a:sym typeface="Merriweather"/>
              </a:rPr>
              <a:t>What exactly is a</a:t>
            </a:r>
            <a:endParaRPr sz="69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marR="0" rtl="0" algn="l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lang="en-US" sz="6900">
                <a:latin typeface="Merriweather"/>
                <a:ea typeface="Merriweather"/>
                <a:cs typeface="Merriweather"/>
                <a:sym typeface="Merriweather"/>
              </a:rPr>
              <a:t>Raspberry Pi?</a:t>
            </a:r>
            <a:endParaRPr sz="69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97" name="Google Shape;97;p14"/>
          <p:cNvSpPr txBox="1"/>
          <p:nvPr/>
        </p:nvSpPr>
        <p:spPr>
          <a:xfrm>
            <a:off x="12084100" y="4702250"/>
            <a:ext cx="3441600" cy="13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lang="en-US" sz="3900">
                <a:latin typeface="Alegreya Sans Medium"/>
                <a:ea typeface="Alegreya Sans Medium"/>
                <a:cs typeface="Alegreya Sans Medium"/>
                <a:sym typeface="Alegreya Sans Medium"/>
              </a:rPr>
              <a:t>Plugs into a monitor or tv</a:t>
            </a:r>
            <a:endParaRPr b="0" i="0" sz="3900" u="none" cap="none" strike="noStrike">
              <a:solidFill>
                <a:srgbClr val="000000"/>
              </a:solidFill>
              <a:latin typeface="Alegreya Sans Medium"/>
              <a:ea typeface="Alegreya Sans Medium"/>
              <a:cs typeface="Alegreya Sans Medium"/>
              <a:sym typeface="Alegreya Sans Medium"/>
            </a:endParaRPr>
          </a:p>
        </p:txBody>
      </p:sp>
      <p:sp>
        <p:nvSpPr>
          <p:cNvPr id="98" name="Google Shape;98;p14"/>
          <p:cNvSpPr txBox="1"/>
          <p:nvPr/>
        </p:nvSpPr>
        <p:spPr>
          <a:xfrm>
            <a:off x="11831200" y="7697956"/>
            <a:ext cx="3947400" cy="204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lang="en-US" sz="3900">
                <a:latin typeface="Alegreya Sans Medium"/>
                <a:ea typeface="Alegreya Sans Medium"/>
                <a:cs typeface="Alegreya Sans Medium"/>
                <a:sym typeface="Alegreya Sans Medium"/>
              </a:rPr>
              <a:t>Used for exploring computers at low costs</a:t>
            </a:r>
            <a:endParaRPr b="0" i="0" sz="3900" u="none" cap="none" strike="noStrike">
              <a:solidFill>
                <a:srgbClr val="000000"/>
              </a:solidFill>
              <a:latin typeface="Alegreya Sans Medium"/>
              <a:ea typeface="Alegreya Sans Medium"/>
              <a:cs typeface="Alegreya Sans Medium"/>
              <a:sym typeface="Alegreya Sans Medium"/>
            </a:endParaRPr>
          </a:p>
        </p:txBody>
      </p:sp>
      <p:cxnSp>
        <p:nvCxnSpPr>
          <p:cNvPr id="99" name="Google Shape;99;p14"/>
          <p:cNvCxnSpPr/>
          <p:nvPr/>
        </p:nvCxnSpPr>
        <p:spPr>
          <a:xfrm>
            <a:off x="13179655" y="4370517"/>
            <a:ext cx="1246800" cy="0"/>
          </a:xfrm>
          <a:prstGeom prst="straightConnector1">
            <a:avLst/>
          </a:prstGeom>
          <a:noFill/>
          <a:ln cap="flat" cmpd="sng" w="28575">
            <a:solidFill>
              <a:srgbClr val="888888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0" name="Google Shape;100;p14"/>
          <p:cNvCxnSpPr/>
          <p:nvPr/>
        </p:nvCxnSpPr>
        <p:spPr>
          <a:xfrm>
            <a:off x="13258461" y="7466968"/>
            <a:ext cx="1092900" cy="0"/>
          </a:xfrm>
          <a:prstGeom prst="straightConnector1">
            <a:avLst/>
          </a:prstGeom>
          <a:noFill/>
          <a:ln cap="flat" cmpd="sng" w="28575">
            <a:solidFill>
              <a:srgbClr val="888888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01" name="Google Shape;101;p14"/>
          <p:cNvGrpSpPr/>
          <p:nvPr/>
        </p:nvGrpSpPr>
        <p:grpSpPr>
          <a:xfrm>
            <a:off x="17626486" y="741254"/>
            <a:ext cx="276975" cy="8804393"/>
            <a:chOff x="24401" y="0"/>
            <a:chExt cx="369300" cy="11739191"/>
          </a:xfrm>
        </p:grpSpPr>
        <p:sp>
          <p:nvSpPr>
            <p:cNvPr id="102" name="Google Shape;102;p14"/>
            <p:cNvSpPr txBox="1"/>
            <p:nvPr/>
          </p:nvSpPr>
          <p:spPr>
            <a:xfrm rot="5400000">
              <a:off x="-1233049" y="10112441"/>
              <a:ext cx="2966100" cy="28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endParaRPr>
            </a:p>
          </p:txBody>
        </p:sp>
        <p:sp>
          <p:nvSpPr>
            <p:cNvPr id="103" name="Google Shape;103;p14"/>
            <p:cNvSpPr txBox="1"/>
            <p:nvPr/>
          </p:nvSpPr>
          <p:spPr>
            <a:xfrm rot="5400000">
              <a:off x="-1273999" y="1298400"/>
              <a:ext cx="29661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US" sz="1800">
                  <a:latin typeface="Alegreya Sans Medium"/>
                  <a:ea typeface="Alegreya Sans Medium"/>
                  <a:cs typeface="Alegreya Sans Medium"/>
                  <a:sym typeface="Alegreya Sans Medium"/>
                </a:rPr>
                <a:t>INTERNET OF THINGS</a:t>
              </a:r>
              <a:endParaRPr b="0" i="0" sz="1400" u="none" cap="none" strike="noStrike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endParaRPr>
            </a:p>
          </p:txBody>
        </p:sp>
      </p:grpSp>
      <p:cxnSp>
        <p:nvCxnSpPr>
          <p:cNvPr id="104" name="Google Shape;104;p14"/>
          <p:cNvCxnSpPr/>
          <p:nvPr/>
        </p:nvCxnSpPr>
        <p:spPr>
          <a:xfrm rot="-5400000">
            <a:off x="12030075" y="5129213"/>
            <a:ext cx="102870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5" name="Google Shape;105;p14"/>
          <p:cNvSpPr txBox="1"/>
          <p:nvPr/>
        </p:nvSpPr>
        <p:spPr>
          <a:xfrm>
            <a:off x="13196755" y="3358875"/>
            <a:ext cx="12126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0" i="0" lang="en-US" sz="5000" u="none" cap="none" strike="noStrike">
                <a:solidFill>
                  <a:srgbClr val="888888"/>
                </a:solidFill>
                <a:latin typeface="Merriweather"/>
                <a:ea typeface="Merriweather"/>
                <a:cs typeface="Merriweather"/>
                <a:sym typeface="Merriweather"/>
              </a:rPr>
              <a:t>0</a:t>
            </a:r>
            <a:r>
              <a:rPr lang="en-US" sz="5000">
                <a:solidFill>
                  <a:srgbClr val="888888"/>
                </a:solidFill>
                <a:latin typeface="Merriweather"/>
                <a:ea typeface="Merriweather"/>
                <a:cs typeface="Merriweather"/>
                <a:sym typeface="Merriweather"/>
              </a:rPr>
              <a:t>2</a:t>
            </a:r>
            <a:endParaRPr b="0" i="0" sz="1400" u="none" cap="none" strike="noStrike">
              <a:solidFill>
                <a:srgbClr val="888888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06" name="Google Shape;106;p14"/>
          <p:cNvSpPr txBox="1"/>
          <p:nvPr/>
        </p:nvSpPr>
        <p:spPr>
          <a:xfrm>
            <a:off x="13271744" y="6354574"/>
            <a:ext cx="10629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0" i="0" lang="en-US" sz="5000" u="none" cap="none" strike="noStrike">
                <a:solidFill>
                  <a:srgbClr val="888888"/>
                </a:solidFill>
                <a:latin typeface="Merriweather"/>
                <a:ea typeface="Merriweather"/>
                <a:cs typeface="Merriweather"/>
                <a:sym typeface="Merriweather"/>
              </a:rPr>
              <a:t>0</a:t>
            </a:r>
            <a:r>
              <a:rPr lang="en-US" sz="5000">
                <a:solidFill>
                  <a:srgbClr val="888888"/>
                </a:solidFill>
                <a:latin typeface="Merriweather"/>
                <a:ea typeface="Merriweather"/>
                <a:cs typeface="Merriweather"/>
                <a:sym typeface="Merriweather"/>
              </a:rPr>
              <a:t>3</a:t>
            </a:r>
            <a:endParaRPr b="0" i="0" sz="1400" u="none" cap="none" strike="noStrike">
              <a:solidFill>
                <a:srgbClr val="888888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107" name="Google Shape;107;p14"/>
          <p:cNvPicPr preferRelativeResize="0"/>
          <p:nvPr/>
        </p:nvPicPr>
        <p:blipFill rotWithShape="1">
          <a:blip r:embed="rId3">
            <a:alphaModFix/>
          </a:blip>
          <a:srcRect b="-1940" l="0" r="0" t="1940"/>
          <a:stretch/>
        </p:blipFill>
        <p:spPr>
          <a:xfrm>
            <a:off x="2157599" y="3883587"/>
            <a:ext cx="3947350" cy="5040026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4"/>
          <p:cNvSpPr txBox="1"/>
          <p:nvPr/>
        </p:nvSpPr>
        <p:spPr>
          <a:xfrm>
            <a:off x="11324350" y="2787699"/>
            <a:ext cx="49575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legreya Sans Medium"/>
              <a:ea typeface="Alegreya Sans Medium"/>
              <a:cs typeface="Alegreya Sans Medium"/>
              <a:sym typeface="Alegreya Sans Medium"/>
            </a:endParaRPr>
          </a:p>
        </p:txBody>
      </p:sp>
      <p:sp>
        <p:nvSpPr>
          <p:cNvPr id="109" name="Google Shape;109;p14"/>
          <p:cNvSpPr txBox="1"/>
          <p:nvPr/>
        </p:nvSpPr>
        <p:spPr>
          <a:xfrm>
            <a:off x="12175000" y="1706550"/>
            <a:ext cx="3259800" cy="13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lang="en-US" sz="3900">
                <a:latin typeface="Alegreya Sans Medium"/>
                <a:ea typeface="Alegreya Sans Medium"/>
                <a:cs typeface="Alegreya Sans Medium"/>
                <a:sym typeface="Alegreya Sans Medium"/>
              </a:rPr>
              <a:t>A credit-card sized computer</a:t>
            </a:r>
            <a:endParaRPr b="0" i="0" sz="3900" u="none" cap="none" strike="noStrike">
              <a:solidFill>
                <a:srgbClr val="000000"/>
              </a:solidFill>
              <a:latin typeface="Alegreya Sans Medium"/>
              <a:ea typeface="Alegreya Sans Medium"/>
              <a:cs typeface="Alegreya Sans Medium"/>
              <a:sym typeface="Alegreya Sans Medium"/>
            </a:endParaRPr>
          </a:p>
        </p:txBody>
      </p:sp>
      <p:cxnSp>
        <p:nvCxnSpPr>
          <p:cNvPr id="110" name="Google Shape;110;p14"/>
          <p:cNvCxnSpPr/>
          <p:nvPr/>
        </p:nvCxnSpPr>
        <p:spPr>
          <a:xfrm>
            <a:off x="13179662" y="1585379"/>
            <a:ext cx="1246800" cy="0"/>
          </a:xfrm>
          <a:prstGeom prst="straightConnector1">
            <a:avLst/>
          </a:prstGeom>
          <a:noFill/>
          <a:ln cap="flat" cmpd="sng" w="28575">
            <a:solidFill>
              <a:srgbClr val="888888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1" name="Google Shape;111;p14"/>
          <p:cNvSpPr txBox="1"/>
          <p:nvPr/>
        </p:nvSpPr>
        <p:spPr>
          <a:xfrm>
            <a:off x="13196805" y="573738"/>
            <a:ext cx="12126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0" i="0" lang="en-US" sz="5000" u="none" cap="none" strike="noStrike">
                <a:solidFill>
                  <a:srgbClr val="888888"/>
                </a:solidFill>
                <a:latin typeface="Merriweather"/>
                <a:ea typeface="Merriweather"/>
                <a:cs typeface="Merriweather"/>
                <a:sym typeface="Merriweather"/>
              </a:rPr>
              <a:t>01</a:t>
            </a:r>
            <a:endParaRPr b="0" i="0" sz="1400" u="none" cap="none" strike="noStrike">
              <a:solidFill>
                <a:srgbClr val="888888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BE8E2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5"/>
          <p:cNvSpPr txBox="1"/>
          <p:nvPr/>
        </p:nvSpPr>
        <p:spPr>
          <a:xfrm>
            <a:off x="914400" y="742950"/>
            <a:ext cx="163449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600">
                <a:latin typeface="Merriweather"/>
                <a:ea typeface="Merriweather"/>
                <a:cs typeface="Merriweather"/>
                <a:sym typeface="Merriweather"/>
              </a:rPr>
              <a:t>Components of a Raspberry Pi 4</a:t>
            </a:r>
            <a:endParaRPr b="0" i="0" sz="5600" u="none" cap="none" strike="noStrike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cxnSp>
        <p:nvCxnSpPr>
          <p:cNvPr id="117" name="Google Shape;117;p15"/>
          <p:cNvCxnSpPr/>
          <p:nvPr/>
        </p:nvCxnSpPr>
        <p:spPr>
          <a:xfrm rot="-5400000">
            <a:off x="12030075" y="5129213"/>
            <a:ext cx="102870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18" name="Google Shape;118;p15"/>
          <p:cNvGrpSpPr/>
          <p:nvPr/>
        </p:nvGrpSpPr>
        <p:grpSpPr>
          <a:xfrm>
            <a:off x="17626486" y="741254"/>
            <a:ext cx="276975" cy="8804393"/>
            <a:chOff x="24401" y="0"/>
            <a:chExt cx="369300" cy="11739191"/>
          </a:xfrm>
        </p:grpSpPr>
        <p:sp>
          <p:nvSpPr>
            <p:cNvPr id="119" name="Google Shape;119;p15"/>
            <p:cNvSpPr txBox="1"/>
            <p:nvPr/>
          </p:nvSpPr>
          <p:spPr>
            <a:xfrm rot="5400000">
              <a:off x="-1233049" y="10112441"/>
              <a:ext cx="2966100" cy="28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endParaRPr>
            </a:p>
          </p:txBody>
        </p:sp>
        <p:sp>
          <p:nvSpPr>
            <p:cNvPr id="120" name="Google Shape;120;p15"/>
            <p:cNvSpPr txBox="1"/>
            <p:nvPr/>
          </p:nvSpPr>
          <p:spPr>
            <a:xfrm rot="5400000">
              <a:off x="-1273999" y="1298400"/>
              <a:ext cx="29661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US" sz="1800">
                  <a:latin typeface="Alegreya Sans Medium"/>
                  <a:ea typeface="Alegreya Sans Medium"/>
                  <a:cs typeface="Alegreya Sans Medium"/>
                  <a:sym typeface="Alegreya Sans Medium"/>
                </a:rPr>
                <a:t>INTERNET OF THINGS</a:t>
              </a:r>
              <a:endParaRPr b="0" i="0" sz="1400" u="none" cap="none" strike="noStrike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endParaRPr>
            </a:p>
          </p:txBody>
        </p:sp>
      </p:grpSp>
      <p:pic>
        <p:nvPicPr>
          <p:cNvPr id="121" name="Google Shape;12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31725" y="2397700"/>
            <a:ext cx="10110272" cy="714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BE8E2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6"/>
          <p:cNvSpPr txBox="1"/>
          <p:nvPr/>
        </p:nvSpPr>
        <p:spPr>
          <a:xfrm>
            <a:off x="914400" y="742950"/>
            <a:ext cx="16344900" cy="8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500">
                <a:latin typeface="Merriweather"/>
                <a:ea typeface="Merriweather"/>
                <a:cs typeface="Merriweather"/>
                <a:sym typeface="Merriweather"/>
              </a:rPr>
              <a:t>Components of a Raspberry Pi 4</a:t>
            </a:r>
            <a:endParaRPr b="0" i="0" sz="5500" u="none" cap="none" strike="noStrike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cxnSp>
        <p:nvCxnSpPr>
          <p:cNvPr id="127" name="Google Shape;127;p16"/>
          <p:cNvCxnSpPr/>
          <p:nvPr/>
        </p:nvCxnSpPr>
        <p:spPr>
          <a:xfrm rot="-5400000">
            <a:off x="12030075" y="5129213"/>
            <a:ext cx="102870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8" name="Google Shape;128;p16"/>
          <p:cNvGrpSpPr/>
          <p:nvPr/>
        </p:nvGrpSpPr>
        <p:grpSpPr>
          <a:xfrm>
            <a:off x="17626486" y="741254"/>
            <a:ext cx="276975" cy="8804393"/>
            <a:chOff x="24401" y="0"/>
            <a:chExt cx="369300" cy="11739191"/>
          </a:xfrm>
        </p:grpSpPr>
        <p:sp>
          <p:nvSpPr>
            <p:cNvPr id="129" name="Google Shape;129;p16"/>
            <p:cNvSpPr txBox="1"/>
            <p:nvPr/>
          </p:nvSpPr>
          <p:spPr>
            <a:xfrm rot="5400000">
              <a:off x="-1233049" y="10112441"/>
              <a:ext cx="2966100" cy="28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endParaRPr>
            </a:p>
          </p:txBody>
        </p:sp>
        <p:sp>
          <p:nvSpPr>
            <p:cNvPr id="130" name="Google Shape;130;p16"/>
            <p:cNvSpPr txBox="1"/>
            <p:nvPr/>
          </p:nvSpPr>
          <p:spPr>
            <a:xfrm rot="5400000">
              <a:off x="-1273999" y="1298400"/>
              <a:ext cx="29661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US" sz="1800">
                  <a:latin typeface="Alegreya Sans Medium"/>
                  <a:ea typeface="Alegreya Sans Medium"/>
                  <a:cs typeface="Alegreya Sans Medium"/>
                  <a:sym typeface="Alegreya Sans Medium"/>
                </a:rPr>
                <a:t>INTERNET OF THINGS</a:t>
              </a:r>
              <a:endParaRPr b="0" i="0" sz="1400" u="none" cap="none" strike="noStrike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endParaRPr>
            </a:p>
          </p:txBody>
        </p:sp>
      </p:grpSp>
      <p:pic>
        <p:nvPicPr>
          <p:cNvPr id="131" name="Google Shape;13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36024" y="2226350"/>
            <a:ext cx="12746552" cy="7319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BE8E2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7"/>
          <p:cNvGrpSpPr/>
          <p:nvPr/>
        </p:nvGrpSpPr>
        <p:grpSpPr>
          <a:xfrm>
            <a:off x="12349825" y="2766376"/>
            <a:ext cx="4247775" cy="2336174"/>
            <a:chOff x="358789" y="-90758"/>
            <a:chExt cx="5663700" cy="3114899"/>
          </a:xfrm>
        </p:grpSpPr>
        <p:sp>
          <p:nvSpPr>
            <p:cNvPr id="137" name="Google Shape;137;p17"/>
            <p:cNvSpPr txBox="1"/>
            <p:nvPr/>
          </p:nvSpPr>
          <p:spPr>
            <a:xfrm>
              <a:off x="358789" y="1579340"/>
              <a:ext cx="5663700" cy="1444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-US" sz="2100">
                  <a:latin typeface="Alegreya Sans Medium"/>
                  <a:ea typeface="Alegreya Sans Medium"/>
                  <a:cs typeface="Alegreya Sans Medium"/>
                  <a:sym typeface="Alegreya Sans Medium"/>
                </a:rPr>
                <a:t>Setup sensors and </a:t>
              </a:r>
              <a:r>
                <a:rPr lang="en-US" sz="2100">
                  <a:latin typeface="Alegreya Sans Medium"/>
                  <a:ea typeface="Alegreya Sans Medium"/>
                  <a:cs typeface="Alegreya Sans Medium"/>
                  <a:sym typeface="Alegreya Sans Medium"/>
                </a:rPr>
                <a:t>other peripherals for tiny projects on Raspberry Pi 4B. </a:t>
              </a:r>
              <a:endParaRPr b="0" i="0" sz="2100" u="none" cap="none" strike="noStrike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endParaRPr>
            </a:p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t/>
              </a:r>
              <a:endParaRPr b="1" i="0" sz="2000" u="none" cap="none" strike="noStrike">
                <a:solidFill>
                  <a:srgbClr val="000000"/>
                </a:solidFill>
                <a:latin typeface="Alegreya Sans"/>
                <a:ea typeface="Alegreya Sans"/>
                <a:cs typeface="Alegreya Sans"/>
                <a:sym typeface="Alegreya Sans"/>
              </a:endParaRPr>
            </a:p>
          </p:txBody>
        </p:sp>
        <p:sp>
          <p:nvSpPr>
            <p:cNvPr id="138" name="Google Shape;138;p17"/>
            <p:cNvSpPr txBox="1"/>
            <p:nvPr/>
          </p:nvSpPr>
          <p:spPr>
            <a:xfrm>
              <a:off x="2278800" y="-90758"/>
              <a:ext cx="1629000" cy="1395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3900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799"/>
                <a:buFont typeface="Arial"/>
                <a:buNone/>
              </a:pPr>
              <a:r>
                <a:rPr b="0" i="0" lang="en-US" sz="6799" u="none" cap="none" strike="noStrike">
                  <a:solidFill>
                    <a:schemeClr val="dk1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03</a:t>
              </a:r>
              <a:endParaRPr b="0" i="0" sz="1400" u="none" cap="none" strike="noStrik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cxnSp>
          <p:nvCxnSpPr>
            <p:cNvPr id="139" name="Google Shape;139;p17"/>
            <p:cNvCxnSpPr/>
            <p:nvPr/>
          </p:nvCxnSpPr>
          <p:spPr>
            <a:xfrm>
              <a:off x="730950" y="1441956"/>
              <a:ext cx="4724700" cy="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cxnSp>
        <p:nvCxnSpPr>
          <p:cNvPr id="140" name="Google Shape;140;p17"/>
          <p:cNvCxnSpPr/>
          <p:nvPr/>
        </p:nvCxnSpPr>
        <p:spPr>
          <a:xfrm rot="-5400000">
            <a:off x="12030075" y="5129213"/>
            <a:ext cx="102870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41" name="Google Shape;141;p17"/>
          <p:cNvGrpSpPr/>
          <p:nvPr/>
        </p:nvGrpSpPr>
        <p:grpSpPr>
          <a:xfrm>
            <a:off x="856038" y="2793221"/>
            <a:ext cx="4594284" cy="1974093"/>
            <a:chOff x="38105" y="-53292"/>
            <a:chExt cx="6125712" cy="2632124"/>
          </a:xfrm>
        </p:grpSpPr>
        <p:sp>
          <p:nvSpPr>
            <p:cNvPr id="142" name="Google Shape;142;p17"/>
            <p:cNvSpPr txBox="1"/>
            <p:nvPr/>
          </p:nvSpPr>
          <p:spPr>
            <a:xfrm>
              <a:off x="2286450" y="-53292"/>
              <a:ext cx="1629000" cy="1395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3900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799"/>
                <a:buFont typeface="Arial"/>
                <a:buNone/>
              </a:pPr>
              <a:r>
                <a:rPr b="0" i="0" lang="en-US" sz="6799" u="none" cap="none" strike="noStrike">
                  <a:solidFill>
                    <a:schemeClr val="dk1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01</a:t>
              </a:r>
              <a:endParaRPr b="0" i="0" sz="1400" u="none" cap="none" strike="noStrik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cxnSp>
          <p:nvCxnSpPr>
            <p:cNvPr id="143" name="Google Shape;143;p17"/>
            <p:cNvCxnSpPr/>
            <p:nvPr/>
          </p:nvCxnSpPr>
          <p:spPr>
            <a:xfrm>
              <a:off x="38117" y="1486263"/>
              <a:ext cx="6125700" cy="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44" name="Google Shape;144;p17"/>
            <p:cNvSpPr txBox="1"/>
            <p:nvPr/>
          </p:nvSpPr>
          <p:spPr>
            <a:xfrm>
              <a:off x="38105" y="1630532"/>
              <a:ext cx="6125700" cy="948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-US" sz="2100">
                  <a:latin typeface="Alegreya Sans Medium"/>
                  <a:ea typeface="Alegreya Sans Medium"/>
                  <a:cs typeface="Alegreya Sans Medium"/>
                  <a:sym typeface="Alegreya Sans Medium"/>
                </a:rPr>
                <a:t>MySQL Database installation followed by queries for fetching data from the database. </a:t>
              </a:r>
              <a:endParaRPr b="0" i="0" sz="2100" u="none" cap="none" strike="noStrike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endParaRPr>
            </a:p>
          </p:txBody>
        </p:sp>
      </p:grpSp>
      <p:grpSp>
        <p:nvGrpSpPr>
          <p:cNvPr id="145" name="Google Shape;145;p17"/>
          <p:cNvGrpSpPr/>
          <p:nvPr/>
        </p:nvGrpSpPr>
        <p:grpSpPr>
          <a:xfrm>
            <a:off x="6831925" y="2793226"/>
            <a:ext cx="3964050" cy="1936947"/>
            <a:chOff x="159540" y="-54958"/>
            <a:chExt cx="5285400" cy="2582596"/>
          </a:xfrm>
        </p:grpSpPr>
        <p:sp>
          <p:nvSpPr>
            <p:cNvPr id="146" name="Google Shape;146;p17"/>
            <p:cNvSpPr txBox="1"/>
            <p:nvPr/>
          </p:nvSpPr>
          <p:spPr>
            <a:xfrm>
              <a:off x="1907967" y="-54958"/>
              <a:ext cx="1629000" cy="1395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3900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799"/>
                <a:buFont typeface="Arial"/>
                <a:buNone/>
              </a:pPr>
              <a:r>
                <a:rPr b="0" i="0" lang="en-US" sz="6799" u="none" cap="none" strike="noStrike">
                  <a:solidFill>
                    <a:schemeClr val="dk1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02</a:t>
              </a:r>
              <a:endParaRPr b="0" i="0" sz="1400" u="none" cap="none" strike="noStrik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cxnSp>
          <p:nvCxnSpPr>
            <p:cNvPr id="147" name="Google Shape;147;p17"/>
            <p:cNvCxnSpPr/>
            <p:nvPr/>
          </p:nvCxnSpPr>
          <p:spPr>
            <a:xfrm>
              <a:off x="439860" y="1441956"/>
              <a:ext cx="4724700" cy="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48" name="Google Shape;148;p17"/>
            <p:cNvSpPr txBox="1"/>
            <p:nvPr/>
          </p:nvSpPr>
          <p:spPr>
            <a:xfrm>
              <a:off x="159540" y="1579338"/>
              <a:ext cx="5285400" cy="948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-US" sz="2100">
                  <a:latin typeface="Alegreya Sans Medium"/>
                  <a:ea typeface="Alegreya Sans Medium"/>
                  <a:cs typeface="Alegreya Sans Medium"/>
                  <a:sym typeface="Alegreya Sans Medium"/>
                </a:rPr>
                <a:t>Switch LEDs on or off or in a pattern using Raspberry Pi 4B.</a:t>
              </a:r>
              <a:endParaRPr b="0" i="0" sz="2100" u="none" cap="none" strike="noStrike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endParaRPr>
            </a:p>
          </p:txBody>
        </p:sp>
      </p:grpSp>
      <p:sp>
        <p:nvSpPr>
          <p:cNvPr id="149" name="Google Shape;149;p17"/>
          <p:cNvSpPr txBox="1"/>
          <p:nvPr/>
        </p:nvSpPr>
        <p:spPr>
          <a:xfrm>
            <a:off x="914400" y="742950"/>
            <a:ext cx="16344900" cy="10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6900">
                <a:latin typeface="Merriweather"/>
                <a:ea typeface="Merriweather"/>
                <a:cs typeface="Merriweather"/>
                <a:sym typeface="Merriweather"/>
              </a:rPr>
              <a:t>Starter Projects</a:t>
            </a:r>
            <a:endParaRPr b="0" i="0" sz="6900" cap="none" strike="noStrike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grpSp>
        <p:nvGrpSpPr>
          <p:cNvPr id="150" name="Google Shape;150;p17"/>
          <p:cNvGrpSpPr/>
          <p:nvPr/>
        </p:nvGrpSpPr>
        <p:grpSpPr>
          <a:xfrm>
            <a:off x="17626486" y="741254"/>
            <a:ext cx="276975" cy="8804393"/>
            <a:chOff x="24401" y="0"/>
            <a:chExt cx="369300" cy="11739191"/>
          </a:xfrm>
        </p:grpSpPr>
        <p:sp>
          <p:nvSpPr>
            <p:cNvPr id="151" name="Google Shape;151;p17"/>
            <p:cNvSpPr txBox="1"/>
            <p:nvPr/>
          </p:nvSpPr>
          <p:spPr>
            <a:xfrm rot="5400000">
              <a:off x="-1233049" y="10112441"/>
              <a:ext cx="2966100" cy="28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endParaRPr>
            </a:p>
          </p:txBody>
        </p:sp>
        <p:sp>
          <p:nvSpPr>
            <p:cNvPr id="152" name="Google Shape;152;p17"/>
            <p:cNvSpPr txBox="1"/>
            <p:nvPr/>
          </p:nvSpPr>
          <p:spPr>
            <a:xfrm rot="5400000">
              <a:off x="-1273999" y="1298400"/>
              <a:ext cx="29661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US" sz="1800">
                  <a:latin typeface="Alegreya Sans Medium"/>
                  <a:ea typeface="Alegreya Sans Medium"/>
                  <a:cs typeface="Alegreya Sans Medium"/>
                  <a:sym typeface="Alegreya Sans Medium"/>
                </a:rPr>
                <a:t>INTERNET OF THINGS</a:t>
              </a:r>
              <a:endParaRPr b="0" i="0" sz="1400" u="none" cap="none" strike="noStrike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endParaRPr>
            </a:p>
          </p:txBody>
        </p:sp>
      </p:grpSp>
      <p:pic>
        <p:nvPicPr>
          <p:cNvPr id="153" name="Google Shape;15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80400" y="5353750"/>
            <a:ext cx="3467100" cy="37710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699451" y="5367602"/>
            <a:ext cx="3467100" cy="3743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17"/>
          <p:cNvPicPr preferRelativeResize="0"/>
          <p:nvPr/>
        </p:nvPicPr>
        <p:blipFill rotWithShape="1">
          <a:blip r:embed="rId5">
            <a:alphaModFix/>
          </a:blip>
          <a:srcRect b="3729" l="-5694" r="24578" t="-357"/>
          <a:stretch/>
        </p:blipFill>
        <p:spPr>
          <a:xfrm>
            <a:off x="1036751" y="5372850"/>
            <a:ext cx="4095700" cy="3743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BE8E2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Google Shape;160;p18"/>
          <p:cNvGrpSpPr/>
          <p:nvPr/>
        </p:nvGrpSpPr>
        <p:grpSpPr>
          <a:xfrm>
            <a:off x="12276825" y="2766376"/>
            <a:ext cx="4247775" cy="1917474"/>
            <a:chOff x="261456" y="-90758"/>
            <a:chExt cx="5663700" cy="2556632"/>
          </a:xfrm>
        </p:grpSpPr>
        <p:sp>
          <p:nvSpPr>
            <p:cNvPr id="161" name="Google Shape;161;p18"/>
            <p:cNvSpPr txBox="1"/>
            <p:nvPr/>
          </p:nvSpPr>
          <p:spPr>
            <a:xfrm>
              <a:off x="261456" y="2034774"/>
              <a:ext cx="5663700" cy="43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-US" sz="2100">
                  <a:latin typeface="Alegreya Sans Medium"/>
                  <a:ea typeface="Alegreya Sans Medium"/>
                  <a:cs typeface="Alegreya Sans Medium"/>
                  <a:sym typeface="Alegreya Sans Medium"/>
                </a:rPr>
                <a:t>Garden Pi- A smart Raspberry Gardener</a:t>
              </a:r>
              <a:endParaRPr b="1" i="0" sz="2000" u="none" cap="none" strike="noStrike">
                <a:solidFill>
                  <a:srgbClr val="000000"/>
                </a:solidFill>
                <a:latin typeface="Alegreya Sans"/>
                <a:ea typeface="Alegreya Sans"/>
                <a:cs typeface="Alegreya Sans"/>
                <a:sym typeface="Alegreya Sans"/>
              </a:endParaRPr>
            </a:p>
          </p:txBody>
        </p:sp>
        <p:sp>
          <p:nvSpPr>
            <p:cNvPr id="162" name="Google Shape;162;p18"/>
            <p:cNvSpPr txBox="1"/>
            <p:nvPr/>
          </p:nvSpPr>
          <p:spPr>
            <a:xfrm>
              <a:off x="2278800" y="-90758"/>
              <a:ext cx="1629000" cy="1395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3900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799"/>
                <a:buFont typeface="Arial"/>
                <a:buNone/>
              </a:pPr>
              <a:r>
                <a:rPr b="0" i="0" lang="en-US" sz="6799" u="none" cap="none" strike="noStrike">
                  <a:solidFill>
                    <a:schemeClr val="dk1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03</a:t>
              </a:r>
              <a:endParaRPr b="0" i="0" sz="1400" u="none" cap="none" strike="noStrik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cxnSp>
          <p:nvCxnSpPr>
            <p:cNvPr id="163" name="Google Shape;163;p18"/>
            <p:cNvCxnSpPr/>
            <p:nvPr/>
          </p:nvCxnSpPr>
          <p:spPr>
            <a:xfrm>
              <a:off x="730950" y="1441956"/>
              <a:ext cx="4724700" cy="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cxnSp>
        <p:nvCxnSpPr>
          <p:cNvPr id="164" name="Google Shape;164;p18"/>
          <p:cNvCxnSpPr/>
          <p:nvPr/>
        </p:nvCxnSpPr>
        <p:spPr>
          <a:xfrm rot="-5400000">
            <a:off x="12030075" y="5129213"/>
            <a:ext cx="102870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65" name="Google Shape;165;p18"/>
          <p:cNvGrpSpPr/>
          <p:nvPr/>
        </p:nvGrpSpPr>
        <p:grpSpPr>
          <a:xfrm>
            <a:off x="856046" y="2793221"/>
            <a:ext cx="4594279" cy="1837955"/>
            <a:chOff x="38117" y="-53292"/>
            <a:chExt cx="6125705" cy="2450607"/>
          </a:xfrm>
        </p:grpSpPr>
        <p:sp>
          <p:nvSpPr>
            <p:cNvPr id="166" name="Google Shape;166;p18"/>
            <p:cNvSpPr txBox="1"/>
            <p:nvPr/>
          </p:nvSpPr>
          <p:spPr>
            <a:xfrm>
              <a:off x="2286450" y="-53292"/>
              <a:ext cx="1629000" cy="1395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3900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799"/>
                <a:buFont typeface="Arial"/>
                <a:buNone/>
              </a:pPr>
              <a:r>
                <a:rPr b="0" i="0" lang="en-US" sz="6799" u="none" cap="none" strike="noStrike">
                  <a:solidFill>
                    <a:schemeClr val="dk1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01</a:t>
              </a:r>
              <a:endParaRPr b="0" i="0" sz="1400" u="none" cap="none" strike="noStrik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cxnSp>
          <p:nvCxnSpPr>
            <p:cNvPr id="167" name="Google Shape;167;p18"/>
            <p:cNvCxnSpPr/>
            <p:nvPr/>
          </p:nvCxnSpPr>
          <p:spPr>
            <a:xfrm>
              <a:off x="38117" y="1486263"/>
              <a:ext cx="6125700" cy="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68" name="Google Shape;168;p18"/>
            <p:cNvSpPr txBox="1"/>
            <p:nvPr/>
          </p:nvSpPr>
          <p:spPr>
            <a:xfrm>
              <a:off x="38121" y="1966215"/>
              <a:ext cx="6125700" cy="43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-US" sz="2100">
                  <a:latin typeface="Alegreya Sans Medium"/>
                  <a:ea typeface="Alegreya Sans Medium"/>
                  <a:cs typeface="Alegreya Sans Medium"/>
                  <a:sym typeface="Alegreya Sans Medium"/>
                </a:rPr>
                <a:t>Solar powered Bitcoin Miner</a:t>
              </a:r>
              <a:endParaRPr b="0" i="0" sz="2100" u="none" cap="none" strike="noStrike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endParaRPr>
            </a:p>
          </p:txBody>
        </p:sp>
      </p:grpSp>
      <p:grpSp>
        <p:nvGrpSpPr>
          <p:cNvPr id="169" name="Google Shape;169;p18"/>
          <p:cNvGrpSpPr/>
          <p:nvPr/>
        </p:nvGrpSpPr>
        <p:grpSpPr>
          <a:xfrm>
            <a:off x="6831925" y="2793226"/>
            <a:ext cx="3964050" cy="1877660"/>
            <a:chOff x="159540" y="-54958"/>
            <a:chExt cx="5285400" cy="2503546"/>
          </a:xfrm>
        </p:grpSpPr>
        <p:sp>
          <p:nvSpPr>
            <p:cNvPr id="170" name="Google Shape;170;p18"/>
            <p:cNvSpPr txBox="1"/>
            <p:nvPr/>
          </p:nvSpPr>
          <p:spPr>
            <a:xfrm>
              <a:off x="1907967" y="-54958"/>
              <a:ext cx="1629000" cy="1395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39005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799"/>
                <a:buFont typeface="Arial"/>
                <a:buNone/>
              </a:pPr>
              <a:r>
                <a:rPr b="0" i="0" lang="en-US" sz="6799" u="none" cap="none" strike="noStrike">
                  <a:solidFill>
                    <a:schemeClr val="dk1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02</a:t>
              </a:r>
              <a:endParaRPr b="0" i="0" sz="1400" u="none" cap="none" strike="noStrik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cxnSp>
          <p:nvCxnSpPr>
            <p:cNvPr id="171" name="Google Shape;171;p18"/>
            <p:cNvCxnSpPr/>
            <p:nvPr/>
          </p:nvCxnSpPr>
          <p:spPr>
            <a:xfrm>
              <a:off x="439860" y="1441956"/>
              <a:ext cx="4724700" cy="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72" name="Google Shape;172;p18"/>
            <p:cNvSpPr txBox="1"/>
            <p:nvPr/>
          </p:nvSpPr>
          <p:spPr>
            <a:xfrm>
              <a:off x="159540" y="2017488"/>
              <a:ext cx="5285400" cy="43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-US" sz="2100">
                  <a:latin typeface="Alegreya Sans Medium"/>
                  <a:ea typeface="Alegreya Sans Medium"/>
                  <a:cs typeface="Alegreya Sans Medium"/>
                  <a:sym typeface="Alegreya Sans Medium"/>
                </a:rPr>
                <a:t>Smart Security Camera</a:t>
              </a:r>
              <a:endParaRPr b="0" i="0" sz="2100" u="none" cap="none" strike="noStrike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endParaRPr>
            </a:p>
          </p:txBody>
        </p:sp>
      </p:grpSp>
      <p:sp>
        <p:nvSpPr>
          <p:cNvPr id="173" name="Google Shape;173;p18"/>
          <p:cNvSpPr txBox="1"/>
          <p:nvPr/>
        </p:nvSpPr>
        <p:spPr>
          <a:xfrm>
            <a:off x="914400" y="742950"/>
            <a:ext cx="16344900" cy="10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6900">
                <a:latin typeface="Merriweather"/>
                <a:ea typeface="Merriweather"/>
                <a:cs typeface="Merriweather"/>
                <a:sym typeface="Merriweather"/>
              </a:rPr>
              <a:t>Advanced</a:t>
            </a:r>
            <a:r>
              <a:rPr lang="en-US" sz="6900">
                <a:latin typeface="Merriweather"/>
                <a:ea typeface="Merriweather"/>
                <a:cs typeface="Merriweather"/>
                <a:sym typeface="Merriweather"/>
              </a:rPr>
              <a:t> Projects</a:t>
            </a:r>
            <a:endParaRPr b="0" i="0" sz="6900" cap="none" strike="noStrike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grpSp>
        <p:nvGrpSpPr>
          <p:cNvPr id="174" name="Google Shape;174;p18"/>
          <p:cNvGrpSpPr/>
          <p:nvPr/>
        </p:nvGrpSpPr>
        <p:grpSpPr>
          <a:xfrm>
            <a:off x="17626486" y="741254"/>
            <a:ext cx="276975" cy="8804393"/>
            <a:chOff x="24401" y="0"/>
            <a:chExt cx="369300" cy="11739191"/>
          </a:xfrm>
        </p:grpSpPr>
        <p:sp>
          <p:nvSpPr>
            <p:cNvPr id="175" name="Google Shape;175;p18"/>
            <p:cNvSpPr txBox="1"/>
            <p:nvPr/>
          </p:nvSpPr>
          <p:spPr>
            <a:xfrm rot="5400000">
              <a:off x="-1233049" y="10112441"/>
              <a:ext cx="2966100" cy="28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endParaRPr>
            </a:p>
          </p:txBody>
        </p:sp>
        <p:sp>
          <p:nvSpPr>
            <p:cNvPr id="176" name="Google Shape;176;p18"/>
            <p:cNvSpPr txBox="1"/>
            <p:nvPr/>
          </p:nvSpPr>
          <p:spPr>
            <a:xfrm rot="5400000">
              <a:off x="-1273999" y="1298400"/>
              <a:ext cx="29661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US" sz="1800">
                  <a:latin typeface="Alegreya Sans Medium"/>
                  <a:ea typeface="Alegreya Sans Medium"/>
                  <a:cs typeface="Alegreya Sans Medium"/>
                  <a:sym typeface="Alegreya Sans Medium"/>
                </a:rPr>
                <a:t>INTERNET OF THINGS</a:t>
              </a:r>
              <a:endParaRPr b="0" i="0" sz="1400" u="none" cap="none" strike="noStrike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endParaRPr>
            </a:p>
          </p:txBody>
        </p:sp>
      </p:grpSp>
      <p:pic>
        <p:nvPicPr>
          <p:cNvPr id="177" name="Google Shape;17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4701" y="5102550"/>
            <a:ext cx="4096975" cy="3531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18"/>
          <p:cNvPicPr preferRelativeResize="0"/>
          <p:nvPr/>
        </p:nvPicPr>
        <p:blipFill rotWithShape="1">
          <a:blip r:embed="rId4">
            <a:alphaModFix/>
          </a:blip>
          <a:srcRect b="4689" l="0" r="5749" t="0"/>
          <a:stretch/>
        </p:blipFill>
        <p:spPr>
          <a:xfrm>
            <a:off x="6594875" y="5185400"/>
            <a:ext cx="4438150" cy="3365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291287" y="5231525"/>
            <a:ext cx="4364850" cy="3273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BE8E2"/>
        </a:solid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9"/>
          <p:cNvSpPr txBox="1"/>
          <p:nvPr/>
        </p:nvSpPr>
        <p:spPr>
          <a:xfrm>
            <a:off x="2719761" y="4070502"/>
            <a:ext cx="12848400" cy="11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</a:pPr>
            <a:r>
              <a:rPr lang="en-US" sz="75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Thank You!</a:t>
            </a:r>
            <a:endParaRPr b="0" i="0" sz="1400" u="none" cap="none" strike="noStrike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cxnSp>
        <p:nvCxnSpPr>
          <p:cNvPr id="185" name="Google Shape;185;p19"/>
          <p:cNvCxnSpPr/>
          <p:nvPr/>
        </p:nvCxnSpPr>
        <p:spPr>
          <a:xfrm>
            <a:off x="1128712" y="2889905"/>
            <a:ext cx="1603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6" name="Google Shape;186;p19"/>
          <p:cNvCxnSpPr/>
          <p:nvPr/>
        </p:nvCxnSpPr>
        <p:spPr>
          <a:xfrm>
            <a:off x="1128712" y="6405514"/>
            <a:ext cx="1603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7" name="Google Shape;187;p19"/>
          <p:cNvCxnSpPr/>
          <p:nvPr/>
        </p:nvCxnSpPr>
        <p:spPr>
          <a:xfrm rot="-5400000">
            <a:off x="12030075" y="5129213"/>
            <a:ext cx="102870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88" name="Google Shape;188;p19"/>
          <p:cNvGrpSpPr/>
          <p:nvPr/>
        </p:nvGrpSpPr>
        <p:grpSpPr>
          <a:xfrm>
            <a:off x="17626486" y="741254"/>
            <a:ext cx="276975" cy="8804393"/>
            <a:chOff x="24401" y="0"/>
            <a:chExt cx="369300" cy="11739191"/>
          </a:xfrm>
        </p:grpSpPr>
        <p:sp>
          <p:nvSpPr>
            <p:cNvPr id="189" name="Google Shape;189;p19"/>
            <p:cNvSpPr txBox="1"/>
            <p:nvPr/>
          </p:nvSpPr>
          <p:spPr>
            <a:xfrm rot="5400000">
              <a:off x="-1233049" y="10112441"/>
              <a:ext cx="2966100" cy="28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endParaRPr>
            </a:p>
          </p:txBody>
        </p:sp>
        <p:sp>
          <p:nvSpPr>
            <p:cNvPr id="190" name="Google Shape;190;p19"/>
            <p:cNvSpPr txBox="1"/>
            <p:nvPr/>
          </p:nvSpPr>
          <p:spPr>
            <a:xfrm rot="5400000">
              <a:off x="-1273999" y="1298400"/>
              <a:ext cx="29661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US" sz="1800">
                  <a:solidFill>
                    <a:schemeClr val="dk1"/>
                  </a:solidFill>
                  <a:latin typeface="Alegreya Sans Medium"/>
                  <a:ea typeface="Alegreya Sans Medium"/>
                  <a:cs typeface="Alegreya Sans Medium"/>
                  <a:sym typeface="Alegreya Sans Medium"/>
                </a:rPr>
                <a:t>INTERNET OF THINGS</a:t>
              </a:r>
              <a:endParaRPr b="0" i="0" sz="1400" u="none" cap="none" strike="noStrike">
                <a:solidFill>
                  <a:schemeClr val="dk1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